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33"/>
    <a:srgbClr val="003366"/>
    <a:srgbClr val="89898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07" autoAdjust="0"/>
    <p:restoredTop sz="86410"/>
  </p:normalViewPr>
  <p:slideViewPr>
    <p:cSldViewPr>
      <p:cViewPr varScale="1">
        <p:scale>
          <a:sx n="59" d="100"/>
          <a:sy n="59" d="100"/>
        </p:scale>
        <p:origin x="-9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8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BA6ED-43E6-4378-8B6F-E26DEBC08103}" type="doc">
      <dgm:prSet loTypeId="urn:microsoft.com/office/officeart/2005/8/layout/hChevron3" loCatId="process" qsTypeId="urn:microsoft.com/office/officeart/2005/8/quickstyle/simple1" qsCatId="simple" csTypeId="urn:microsoft.com/office/officeart/2005/8/colors/accent2_2" csCatId="accent2" phldr="1"/>
      <dgm:spPr/>
    </dgm:pt>
    <dgm:pt modelId="{058C0000-B652-4F54-AA01-0E27730FCE25}">
      <dgm:prSet phldrT="[Text]" custT="1"/>
      <dgm:spPr>
        <a:solidFill>
          <a:srgbClr val="A20000"/>
        </a:solidFill>
      </dgm:spPr>
      <dgm:t>
        <a:bodyPr/>
        <a:lstStyle/>
        <a:p>
          <a:r>
            <a:rPr lang="en-US" sz="1400" dirty="0" smtClean="0"/>
            <a:t>Gather Information</a:t>
          </a:r>
          <a:endParaRPr lang="en-US" sz="1400" dirty="0"/>
        </a:p>
      </dgm:t>
    </dgm:pt>
    <dgm:pt modelId="{FA2F5437-4DB7-4101-A054-3DBBC5861F7F}" type="parTrans" cxnId="{C827DAA5-72B1-444B-900E-D4C20B067AD7}">
      <dgm:prSet/>
      <dgm:spPr/>
      <dgm:t>
        <a:bodyPr/>
        <a:lstStyle/>
        <a:p>
          <a:endParaRPr lang="en-US"/>
        </a:p>
      </dgm:t>
    </dgm:pt>
    <dgm:pt modelId="{6B03E8D8-26A1-44B0-8F84-B29ADD04A072}" type="sibTrans" cxnId="{C827DAA5-72B1-444B-900E-D4C20B067AD7}">
      <dgm:prSet/>
      <dgm:spPr/>
      <dgm:t>
        <a:bodyPr/>
        <a:lstStyle/>
        <a:p>
          <a:endParaRPr lang="en-US"/>
        </a:p>
      </dgm:t>
    </dgm:pt>
    <dgm:pt modelId="{F2045E80-BBCE-4D70-8B0F-E7F40EBBB69B}">
      <dgm:prSet phldrT="[Text]" custT="1"/>
      <dgm:spPr>
        <a:solidFill>
          <a:srgbClr val="A20000"/>
        </a:solidFill>
      </dgm:spPr>
      <dgm:t>
        <a:bodyPr/>
        <a:lstStyle/>
        <a:p>
          <a:r>
            <a:rPr lang="en-US" sz="1800" dirty="0" smtClean="0"/>
            <a:t>Make a plan</a:t>
          </a:r>
          <a:endParaRPr lang="en-US" sz="1800" dirty="0"/>
        </a:p>
      </dgm:t>
    </dgm:pt>
    <dgm:pt modelId="{7B852285-0A11-4773-9416-71666F4F3D6E}" type="parTrans" cxnId="{4431E050-6A06-46EC-9063-48582C5640BA}">
      <dgm:prSet/>
      <dgm:spPr/>
      <dgm:t>
        <a:bodyPr/>
        <a:lstStyle/>
        <a:p>
          <a:endParaRPr lang="en-US"/>
        </a:p>
      </dgm:t>
    </dgm:pt>
    <dgm:pt modelId="{11F532E6-5EB1-4B31-9C20-57021D98AD50}" type="sibTrans" cxnId="{4431E050-6A06-46EC-9063-48582C5640BA}">
      <dgm:prSet/>
      <dgm:spPr/>
      <dgm:t>
        <a:bodyPr/>
        <a:lstStyle/>
        <a:p>
          <a:endParaRPr lang="en-US"/>
        </a:p>
      </dgm:t>
    </dgm:pt>
    <dgm:pt modelId="{3FAEC867-78F0-4590-808F-79F5DBE7CF0E}">
      <dgm:prSet phldrT="[Text]" custT="1"/>
      <dgm:spPr>
        <a:solidFill>
          <a:srgbClr val="A20000"/>
        </a:solidFill>
      </dgm:spPr>
      <dgm:t>
        <a:bodyPr/>
        <a:lstStyle/>
        <a:p>
          <a:r>
            <a:rPr lang="en-US" sz="1200" dirty="0" smtClean="0"/>
            <a:t>Continuously evaluate progress</a:t>
          </a:r>
          <a:endParaRPr lang="en-US" sz="1200" dirty="0"/>
        </a:p>
      </dgm:t>
    </dgm:pt>
    <dgm:pt modelId="{4F525CA0-F874-4EDD-8FE5-3C380152F790}" type="parTrans" cxnId="{82F2EB06-2B64-4201-82E5-EC484776C0B5}">
      <dgm:prSet/>
      <dgm:spPr/>
      <dgm:t>
        <a:bodyPr/>
        <a:lstStyle/>
        <a:p>
          <a:endParaRPr lang="en-US"/>
        </a:p>
      </dgm:t>
    </dgm:pt>
    <dgm:pt modelId="{652D91CD-A188-4E34-B3F0-516900752E7F}" type="sibTrans" cxnId="{82F2EB06-2B64-4201-82E5-EC484776C0B5}">
      <dgm:prSet/>
      <dgm:spPr/>
      <dgm:t>
        <a:bodyPr/>
        <a:lstStyle/>
        <a:p>
          <a:endParaRPr lang="en-US"/>
        </a:p>
      </dgm:t>
    </dgm:pt>
    <dgm:pt modelId="{235D271B-CE6E-4D22-9DB3-EA599A94D00D}">
      <dgm:prSet phldrT="[Text]" custT="1"/>
      <dgm:spPr>
        <a:solidFill>
          <a:srgbClr val="A20000"/>
        </a:solidFill>
      </dgm:spPr>
      <dgm:t>
        <a:bodyPr/>
        <a:lstStyle/>
        <a:p>
          <a:r>
            <a:rPr lang="en-US" sz="1800" dirty="0" smtClean="0"/>
            <a:t>Check results</a:t>
          </a:r>
          <a:endParaRPr lang="en-US" sz="1800" dirty="0"/>
        </a:p>
      </dgm:t>
    </dgm:pt>
    <dgm:pt modelId="{4CF385B6-6336-4DE8-A897-97AA3D153E06}" type="parTrans" cxnId="{1B5A7516-9C6E-4316-B4FF-CBB8B044567E}">
      <dgm:prSet/>
      <dgm:spPr/>
      <dgm:t>
        <a:bodyPr/>
        <a:lstStyle/>
        <a:p>
          <a:endParaRPr lang="en-US"/>
        </a:p>
      </dgm:t>
    </dgm:pt>
    <dgm:pt modelId="{1488421B-1BD4-4EB2-8DAE-08DB9A0D3D95}" type="sibTrans" cxnId="{1B5A7516-9C6E-4316-B4FF-CBB8B044567E}">
      <dgm:prSet/>
      <dgm:spPr/>
      <dgm:t>
        <a:bodyPr/>
        <a:lstStyle/>
        <a:p>
          <a:endParaRPr lang="en-US"/>
        </a:p>
      </dgm:t>
    </dgm:pt>
    <dgm:pt modelId="{FC27EF78-C545-48C4-803A-1AFE99C3E8B8}">
      <dgm:prSet phldrT="[Text]"/>
      <dgm:spPr>
        <a:solidFill>
          <a:srgbClr val="A20000"/>
        </a:solidFill>
      </dgm:spPr>
      <dgm:t>
        <a:bodyPr/>
        <a:lstStyle/>
        <a:p>
          <a:r>
            <a:rPr lang="en-US" dirty="0" smtClean="0"/>
            <a:t>Question sense of solutions</a:t>
          </a:r>
          <a:endParaRPr lang="en-US" dirty="0"/>
        </a:p>
      </dgm:t>
    </dgm:pt>
    <dgm:pt modelId="{4AE775D6-3DF1-4C94-8B2F-10B49EBB31B8}" type="parTrans" cxnId="{E10E7784-0C43-4C6D-BE58-1038A02017DF}">
      <dgm:prSet/>
      <dgm:spPr/>
      <dgm:t>
        <a:bodyPr/>
        <a:lstStyle/>
        <a:p>
          <a:endParaRPr lang="en-US"/>
        </a:p>
      </dgm:t>
    </dgm:pt>
    <dgm:pt modelId="{2EBA8D64-DE8D-42C4-9FC3-D8D372D1F5B7}" type="sibTrans" cxnId="{E10E7784-0C43-4C6D-BE58-1038A02017DF}">
      <dgm:prSet/>
      <dgm:spPr/>
      <dgm:t>
        <a:bodyPr/>
        <a:lstStyle/>
        <a:p>
          <a:endParaRPr lang="en-US"/>
        </a:p>
      </dgm:t>
    </dgm:pt>
    <dgm:pt modelId="{EA465DAB-6227-42D1-A556-9A8C38ECABB8}">
      <dgm:prSet phldrT="[Text]"/>
      <dgm:spPr>
        <a:solidFill>
          <a:srgbClr val="A20000"/>
        </a:solidFill>
      </dgm:spPr>
      <dgm:t>
        <a:bodyPr/>
        <a:lstStyle/>
        <a:p>
          <a:r>
            <a:rPr lang="en-US" dirty="0" smtClean="0"/>
            <a:t>Anticipate possible solutions</a:t>
          </a:r>
          <a:endParaRPr lang="en-US" dirty="0"/>
        </a:p>
      </dgm:t>
    </dgm:pt>
    <dgm:pt modelId="{59045012-14C4-4204-8220-87477EF9842B}" type="parTrans" cxnId="{AF8DD5D1-7B9E-4C88-B0E1-46EC7402B915}">
      <dgm:prSet/>
      <dgm:spPr/>
      <dgm:t>
        <a:bodyPr/>
        <a:lstStyle/>
        <a:p>
          <a:endParaRPr lang="en-US"/>
        </a:p>
      </dgm:t>
    </dgm:pt>
    <dgm:pt modelId="{F5D91787-B1D0-4232-815E-D808DF4F5269}" type="sibTrans" cxnId="{AF8DD5D1-7B9E-4C88-B0E1-46EC7402B915}">
      <dgm:prSet/>
      <dgm:spPr/>
      <dgm:t>
        <a:bodyPr/>
        <a:lstStyle/>
        <a:p>
          <a:endParaRPr lang="en-US"/>
        </a:p>
      </dgm:t>
    </dgm:pt>
    <dgm:pt modelId="{92FF6274-A9F7-44CA-8AA0-30E7C1840FB7}" type="pres">
      <dgm:prSet presAssocID="{BEEBA6ED-43E6-4378-8B6F-E26DEBC08103}" presName="Name0" presStyleCnt="0">
        <dgm:presLayoutVars>
          <dgm:dir/>
          <dgm:resizeHandles val="exact"/>
        </dgm:presLayoutVars>
      </dgm:prSet>
      <dgm:spPr/>
    </dgm:pt>
    <dgm:pt modelId="{E8254FFB-B917-4289-8E25-A834A34A81DE}" type="pres">
      <dgm:prSet presAssocID="{058C0000-B652-4F54-AA01-0E27730FCE25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0B87F-9C49-4F53-9119-B925B2CC5354}" type="pres">
      <dgm:prSet presAssocID="{6B03E8D8-26A1-44B0-8F84-B29ADD04A072}" presName="parSpace" presStyleCnt="0"/>
      <dgm:spPr/>
    </dgm:pt>
    <dgm:pt modelId="{76D92770-9E67-4A22-944B-F9A7CE60BBE9}" type="pres">
      <dgm:prSet presAssocID="{F2045E80-BBCE-4D70-8B0F-E7F40EBBB69B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09D73-34A6-49ED-A04C-AF4E09B0D3AC}" type="pres">
      <dgm:prSet presAssocID="{11F532E6-5EB1-4B31-9C20-57021D98AD50}" presName="parSpace" presStyleCnt="0"/>
      <dgm:spPr/>
    </dgm:pt>
    <dgm:pt modelId="{6FE94556-3C64-41A1-B868-5859E5266494}" type="pres">
      <dgm:prSet presAssocID="{EA465DAB-6227-42D1-A556-9A8C38ECABB8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2D4FD-D613-40B1-B1EA-8B53203C68E0}" type="pres">
      <dgm:prSet presAssocID="{F5D91787-B1D0-4232-815E-D808DF4F5269}" presName="parSpace" presStyleCnt="0"/>
      <dgm:spPr/>
    </dgm:pt>
    <dgm:pt modelId="{0218BA1D-B530-4112-9E81-81C0DEB37CD3}" type="pres">
      <dgm:prSet presAssocID="{3FAEC867-78F0-4590-808F-79F5DBE7CF0E}" presName="parTxOnly" presStyleLbl="node1" presStyleIdx="3" presStyleCnt="6" custScaleX="117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3B016-329B-411A-8A5C-EA57F70D9201}" type="pres">
      <dgm:prSet presAssocID="{652D91CD-A188-4E34-B3F0-516900752E7F}" presName="parSpace" presStyleCnt="0"/>
      <dgm:spPr/>
    </dgm:pt>
    <dgm:pt modelId="{6018A0B9-B4C3-4DD0-BDB1-EA424A484823}" type="pres">
      <dgm:prSet presAssocID="{235D271B-CE6E-4D22-9DB3-EA599A94D00D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E9DC6-7EAF-48C5-9C94-F134DE82980C}" type="pres">
      <dgm:prSet presAssocID="{1488421B-1BD4-4EB2-8DAE-08DB9A0D3D95}" presName="parSpace" presStyleCnt="0"/>
      <dgm:spPr/>
    </dgm:pt>
    <dgm:pt modelId="{8CFF3FED-9BAA-40BB-9487-99AD751B9A36}" type="pres">
      <dgm:prSet presAssocID="{FC27EF78-C545-48C4-803A-1AFE99C3E8B8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5A7516-9C6E-4316-B4FF-CBB8B044567E}" srcId="{BEEBA6ED-43E6-4378-8B6F-E26DEBC08103}" destId="{235D271B-CE6E-4D22-9DB3-EA599A94D00D}" srcOrd="4" destOrd="0" parTransId="{4CF385B6-6336-4DE8-A897-97AA3D153E06}" sibTransId="{1488421B-1BD4-4EB2-8DAE-08DB9A0D3D95}"/>
    <dgm:cxn modelId="{E10E7784-0C43-4C6D-BE58-1038A02017DF}" srcId="{BEEBA6ED-43E6-4378-8B6F-E26DEBC08103}" destId="{FC27EF78-C545-48C4-803A-1AFE99C3E8B8}" srcOrd="5" destOrd="0" parTransId="{4AE775D6-3DF1-4C94-8B2F-10B49EBB31B8}" sibTransId="{2EBA8D64-DE8D-42C4-9FC3-D8D372D1F5B7}"/>
    <dgm:cxn modelId="{BA80B5B0-958D-4951-8EF9-A16188BD1380}" type="presOf" srcId="{BEEBA6ED-43E6-4378-8B6F-E26DEBC08103}" destId="{92FF6274-A9F7-44CA-8AA0-30E7C1840FB7}" srcOrd="0" destOrd="0" presId="urn:microsoft.com/office/officeart/2005/8/layout/hChevron3"/>
    <dgm:cxn modelId="{AF8DD5D1-7B9E-4C88-B0E1-46EC7402B915}" srcId="{BEEBA6ED-43E6-4378-8B6F-E26DEBC08103}" destId="{EA465DAB-6227-42D1-A556-9A8C38ECABB8}" srcOrd="2" destOrd="0" parTransId="{59045012-14C4-4204-8220-87477EF9842B}" sibTransId="{F5D91787-B1D0-4232-815E-D808DF4F5269}"/>
    <dgm:cxn modelId="{06F61692-1003-4993-A08F-EF02EE5EB9FE}" type="presOf" srcId="{EA465DAB-6227-42D1-A556-9A8C38ECABB8}" destId="{6FE94556-3C64-41A1-B868-5859E5266494}" srcOrd="0" destOrd="0" presId="urn:microsoft.com/office/officeart/2005/8/layout/hChevron3"/>
    <dgm:cxn modelId="{6B27AD5B-276B-45A9-B336-F23C5F9DD6FC}" type="presOf" srcId="{FC27EF78-C545-48C4-803A-1AFE99C3E8B8}" destId="{8CFF3FED-9BAA-40BB-9487-99AD751B9A36}" srcOrd="0" destOrd="0" presId="urn:microsoft.com/office/officeart/2005/8/layout/hChevron3"/>
    <dgm:cxn modelId="{C827DAA5-72B1-444B-900E-D4C20B067AD7}" srcId="{BEEBA6ED-43E6-4378-8B6F-E26DEBC08103}" destId="{058C0000-B652-4F54-AA01-0E27730FCE25}" srcOrd="0" destOrd="0" parTransId="{FA2F5437-4DB7-4101-A054-3DBBC5861F7F}" sibTransId="{6B03E8D8-26A1-44B0-8F84-B29ADD04A072}"/>
    <dgm:cxn modelId="{82F2EB06-2B64-4201-82E5-EC484776C0B5}" srcId="{BEEBA6ED-43E6-4378-8B6F-E26DEBC08103}" destId="{3FAEC867-78F0-4590-808F-79F5DBE7CF0E}" srcOrd="3" destOrd="0" parTransId="{4F525CA0-F874-4EDD-8FE5-3C380152F790}" sibTransId="{652D91CD-A188-4E34-B3F0-516900752E7F}"/>
    <dgm:cxn modelId="{4431E050-6A06-46EC-9063-48582C5640BA}" srcId="{BEEBA6ED-43E6-4378-8B6F-E26DEBC08103}" destId="{F2045E80-BBCE-4D70-8B0F-E7F40EBBB69B}" srcOrd="1" destOrd="0" parTransId="{7B852285-0A11-4773-9416-71666F4F3D6E}" sibTransId="{11F532E6-5EB1-4B31-9C20-57021D98AD50}"/>
    <dgm:cxn modelId="{97030627-E5BD-48AF-99CF-65B365DD63C4}" type="presOf" srcId="{3FAEC867-78F0-4590-808F-79F5DBE7CF0E}" destId="{0218BA1D-B530-4112-9E81-81C0DEB37CD3}" srcOrd="0" destOrd="0" presId="urn:microsoft.com/office/officeart/2005/8/layout/hChevron3"/>
    <dgm:cxn modelId="{30082E5D-316E-437C-9DB3-7B57D91CC1D8}" type="presOf" srcId="{F2045E80-BBCE-4D70-8B0F-E7F40EBBB69B}" destId="{76D92770-9E67-4A22-944B-F9A7CE60BBE9}" srcOrd="0" destOrd="0" presId="urn:microsoft.com/office/officeart/2005/8/layout/hChevron3"/>
    <dgm:cxn modelId="{D0155663-974D-47EF-A4F2-D8483B28621D}" type="presOf" srcId="{058C0000-B652-4F54-AA01-0E27730FCE25}" destId="{E8254FFB-B917-4289-8E25-A834A34A81DE}" srcOrd="0" destOrd="0" presId="urn:microsoft.com/office/officeart/2005/8/layout/hChevron3"/>
    <dgm:cxn modelId="{DACF57EB-2183-43C6-AA8B-8B068F65AF5C}" type="presOf" srcId="{235D271B-CE6E-4D22-9DB3-EA599A94D00D}" destId="{6018A0B9-B4C3-4DD0-BDB1-EA424A484823}" srcOrd="0" destOrd="0" presId="urn:microsoft.com/office/officeart/2005/8/layout/hChevron3"/>
    <dgm:cxn modelId="{A272DD85-2221-48CB-A097-195258049FEC}" type="presParOf" srcId="{92FF6274-A9F7-44CA-8AA0-30E7C1840FB7}" destId="{E8254FFB-B917-4289-8E25-A834A34A81DE}" srcOrd="0" destOrd="0" presId="urn:microsoft.com/office/officeart/2005/8/layout/hChevron3"/>
    <dgm:cxn modelId="{AB435169-5D62-4A22-A9A1-5102C7B8AD98}" type="presParOf" srcId="{92FF6274-A9F7-44CA-8AA0-30E7C1840FB7}" destId="{7C20B87F-9C49-4F53-9119-B925B2CC5354}" srcOrd="1" destOrd="0" presId="urn:microsoft.com/office/officeart/2005/8/layout/hChevron3"/>
    <dgm:cxn modelId="{9FE4EED1-7DC4-4DDC-BAA3-33AA0DA9BEA0}" type="presParOf" srcId="{92FF6274-A9F7-44CA-8AA0-30E7C1840FB7}" destId="{76D92770-9E67-4A22-944B-F9A7CE60BBE9}" srcOrd="2" destOrd="0" presId="urn:microsoft.com/office/officeart/2005/8/layout/hChevron3"/>
    <dgm:cxn modelId="{D454E875-B97F-4FB0-85A8-CFEBB2269166}" type="presParOf" srcId="{92FF6274-A9F7-44CA-8AA0-30E7C1840FB7}" destId="{E4409D73-34A6-49ED-A04C-AF4E09B0D3AC}" srcOrd="3" destOrd="0" presId="urn:microsoft.com/office/officeart/2005/8/layout/hChevron3"/>
    <dgm:cxn modelId="{7B6A47E2-5E9F-4D77-B4F2-6E94B529BC65}" type="presParOf" srcId="{92FF6274-A9F7-44CA-8AA0-30E7C1840FB7}" destId="{6FE94556-3C64-41A1-B868-5859E5266494}" srcOrd="4" destOrd="0" presId="urn:microsoft.com/office/officeart/2005/8/layout/hChevron3"/>
    <dgm:cxn modelId="{C5B900F1-83C7-4129-90EA-6FF7885DCBB4}" type="presParOf" srcId="{92FF6274-A9F7-44CA-8AA0-30E7C1840FB7}" destId="{D992D4FD-D613-40B1-B1EA-8B53203C68E0}" srcOrd="5" destOrd="0" presId="urn:microsoft.com/office/officeart/2005/8/layout/hChevron3"/>
    <dgm:cxn modelId="{5D435471-3E71-4FD2-9080-343F19EFE8C5}" type="presParOf" srcId="{92FF6274-A9F7-44CA-8AA0-30E7C1840FB7}" destId="{0218BA1D-B530-4112-9E81-81C0DEB37CD3}" srcOrd="6" destOrd="0" presId="urn:microsoft.com/office/officeart/2005/8/layout/hChevron3"/>
    <dgm:cxn modelId="{0F63F1C2-2BEB-4ADE-861C-7C4EDB213363}" type="presParOf" srcId="{92FF6274-A9F7-44CA-8AA0-30E7C1840FB7}" destId="{2983B016-329B-411A-8A5C-EA57F70D9201}" srcOrd="7" destOrd="0" presId="urn:microsoft.com/office/officeart/2005/8/layout/hChevron3"/>
    <dgm:cxn modelId="{C4E9F8FE-484D-49DC-BAFD-3DC3163A8522}" type="presParOf" srcId="{92FF6274-A9F7-44CA-8AA0-30E7C1840FB7}" destId="{6018A0B9-B4C3-4DD0-BDB1-EA424A484823}" srcOrd="8" destOrd="0" presId="urn:microsoft.com/office/officeart/2005/8/layout/hChevron3"/>
    <dgm:cxn modelId="{B953AB31-D07A-45D7-8FD4-9D6378016ABA}" type="presParOf" srcId="{92FF6274-A9F7-44CA-8AA0-30E7C1840FB7}" destId="{33EE9DC6-7EAF-48C5-9C94-F134DE82980C}" srcOrd="9" destOrd="0" presId="urn:microsoft.com/office/officeart/2005/8/layout/hChevron3"/>
    <dgm:cxn modelId="{D5A5A9D0-2B37-43F2-BFDD-D8E5EACC85F7}" type="presParOf" srcId="{92FF6274-A9F7-44CA-8AA0-30E7C1840FB7}" destId="{8CFF3FED-9BAA-40BB-9487-99AD751B9A36}" srcOrd="1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254FFB-B917-4289-8E25-A834A34A81DE}">
      <dsp:nvSpPr>
        <dsp:cNvPr id="0" name=""/>
        <dsp:cNvSpPr/>
      </dsp:nvSpPr>
      <dsp:spPr>
        <a:xfrm>
          <a:off x="478" y="917918"/>
          <a:ext cx="1633407" cy="653362"/>
        </a:xfrm>
        <a:prstGeom prst="homePlate">
          <a:avLst/>
        </a:prstGeom>
        <a:solidFill>
          <a:srgbClr val="A2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Gather Information</a:t>
          </a:r>
          <a:endParaRPr lang="en-US" sz="1400" kern="1200" dirty="0"/>
        </a:p>
      </dsp:txBody>
      <dsp:txXfrm>
        <a:off x="478" y="917918"/>
        <a:ext cx="1633407" cy="653362"/>
      </dsp:txXfrm>
    </dsp:sp>
    <dsp:sp modelId="{76D92770-9E67-4A22-944B-F9A7CE60BBE9}">
      <dsp:nvSpPr>
        <dsp:cNvPr id="0" name=""/>
        <dsp:cNvSpPr/>
      </dsp:nvSpPr>
      <dsp:spPr>
        <a:xfrm>
          <a:off x="1307203" y="917918"/>
          <a:ext cx="1633407" cy="653362"/>
        </a:xfrm>
        <a:prstGeom prst="chevron">
          <a:avLst/>
        </a:prstGeom>
        <a:solidFill>
          <a:srgbClr val="A2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Make a plan</a:t>
          </a:r>
          <a:endParaRPr lang="en-US" sz="1800" kern="1200" dirty="0"/>
        </a:p>
      </dsp:txBody>
      <dsp:txXfrm>
        <a:off x="1307203" y="917918"/>
        <a:ext cx="1633407" cy="653362"/>
      </dsp:txXfrm>
    </dsp:sp>
    <dsp:sp modelId="{6FE94556-3C64-41A1-B868-5859E5266494}">
      <dsp:nvSpPr>
        <dsp:cNvPr id="0" name=""/>
        <dsp:cNvSpPr/>
      </dsp:nvSpPr>
      <dsp:spPr>
        <a:xfrm>
          <a:off x="2613929" y="917918"/>
          <a:ext cx="1633407" cy="653362"/>
        </a:xfrm>
        <a:prstGeom prst="chevron">
          <a:avLst/>
        </a:prstGeom>
        <a:solidFill>
          <a:srgbClr val="A2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Anticipate possible solutions</a:t>
          </a:r>
          <a:endParaRPr lang="en-US" sz="1300" kern="1200" dirty="0"/>
        </a:p>
      </dsp:txBody>
      <dsp:txXfrm>
        <a:off x="2613929" y="917918"/>
        <a:ext cx="1633407" cy="653362"/>
      </dsp:txXfrm>
    </dsp:sp>
    <dsp:sp modelId="{0218BA1D-B530-4112-9E81-81C0DEB37CD3}">
      <dsp:nvSpPr>
        <dsp:cNvPr id="0" name=""/>
        <dsp:cNvSpPr/>
      </dsp:nvSpPr>
      <dsp:spPr>
        <a:xfrm>
          <a:off x="3920655" y="917918"/>
          <a:ext cx="1923614" cy="653362"/>
        </a:xfrm>
        <a:prstGeom prst="chevron">
          <a:avLst/>
        </a:prstGeom>
        <a:solidFill>
          <a:srgbClr val="A2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Continuously evaluate progress</a:t>
          </a:r>
          <a:endParaRPr lang="en-US" sz="1200" kern="1200" dirty="0"/>
        </a:p>
      </dsp:txBody>
      <dsp:txXfrm>
        <a:off x="3920655" y="917918"/>
        <a:ext cx="1923614" cy="653362"/>
      </dsp:txXfrm>
    </dsp:sp>
    <dsp:sp modelId="{6018A0B9-B4C3-4DD0-BDB1-EA424A484823}">
      <dsp:nvSpPr>
        <dsp:cNvPr id="0" name=""/>
        <dsp:cNvSpPr/>
      </dsp:nvSpPr>
      <dsp:spPr>
        <a:xfrm>
          <a:off x="5517588" y="917918"/>
          <a:ext cx="1633407" cy="653362"/>
        </a:xfrm>
        <a:prstGeom prst="chevron">
          <a:avLst/>
        </a:prstGeom>
        <a:solidFill>
          <a:srgbClr val="A2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Check results</a:t>
          </a:r>
          <a:endParaRPr lang="en-US" sz="1800" kern="1200" dirty="0"/>
        </a:p>
      </dsp:txBody>
      <dsp:txXfrm>
        <a:off x="5517588" y="917918"/>
        <a:ext cx="1633407" cy="653362"/>
      </dsp:txXfrm>
    </dsp:sp>
    <dsp:sp modelId="{8CFF3FED-9BAA-40BB-9487-99AD751B9A36}">
      <dsp:nvSpPr>
        <dsp:cNvPr id="0" name=""/>
        <dsp:cNvSpPr/>
      </dsp:nvSpPr>
      <dsp:spPr>
        <a:xfrm>
          <a:off x="6824314" y="917918"/>
          <a:ext cx="1633407" cy="653362"/>
        </a:xfrm>
        <a:prstGeom prst="chevron">
          <a:avLst/>
        </a:prstGeom>
        <a:solidFill>
          <a:srgbClr val="A2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sense of solutions</a:t>
          </a:r>
          <a:endParaRPr lang="en-US" sz="1300" kern="1200" dirty="0"/>
        </a:p>
      </dsp:txBody>
      <dsp:txXfrm>
        <a:off x="6824314" y="917918"/>
        <a:ext cx="1633407" cy="653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DF01D-F5AD-4A12-A378-8FA67175A2A2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5323F-0BC2-4B93-9503-3C9058B23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32385-B380-42EB-9727-F8778D76E03F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D1291-6878-4FF1-A114-2E6AF9CD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8085F-9183-4AA8-B38B-471DE02322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14400"/>
            <a:ext cx="9144000" cy="14478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IM&amp;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6248400" cy="133771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" name="TextBox 18"/>
          <p:cNvSpPr txBox="1"/>
          <p:nvPr userDrawn="1"/>
        </p:nvSpPr>
        <p:spPr>
          <a:xfrm>
            <a:off x="6324600" y="1145738"/>
            <a:ext cx="2514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Georgia" pitchFamily="18" charset="0"/>
              </a:rPr>
              <a:t>CCSSM</a:t>
            </a:r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National Professional Development</a:t>
            </a:r>
          </a:p>
          <a:p>
            <a:endParaRPr lang="en-US" dirty="0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20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21" name="Picture 20" descr="IM&amp;E 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22" name="Picture 2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23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31" name="Text Placeholder 30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3200400"/>
            <a:ext cx="1219200" cy="457200"/>
          </a:xfrm>
        </p:spPr>
        <p:txBody>
          <a:bodyPr anchor="ctr"/>
          <a:lstStyle>
            <a:lvl1pPr algn="ctr">
              <a:buNone/>
              <a:defRPr>
                <a:solidFill>
                  <a:srgbClr val="CC0033"/>
                </a:solidFill>
              </a:defRPr>
            </a:lvl1pPr>
          </a:lstStyle>
          <a:p>
            <a:pPr lvl="0"/>
            <a:r>
              <a:rPr lang="en-US" dirty="0" smtClean="0"/>
              <a:t>Grade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05F57-0292-403D-A852-B529425E4372}" type="datetime1">
              <a:rPr lang="en-US" smtClean="0"/>
              <a:pPr/>
              <a:t>9/18/2012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7AE7-B43E-45DD-937B-85EE2CBDD964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8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0" name="Picture 9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CBDC7804-CEE4-41E7-882E-A952FA8AFBF2}" type="datetime1">
              <a:rPr lang="en-US" smtClean="0"/>
              <a:pPr/>
              <a:t>9/18/2012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8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0" name="Picture 9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2674-0D48-4729-ADCE-04C3C2D46DE8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9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1" name="Picture 10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2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C4A4-29D2-4175-972B-07208403743C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11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3" name="Picture 12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4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2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497-7B14-4F30-8C6A-411C1F174258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7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9" name="Picture 8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0" name="Picture 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8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2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444-5A9E-41BB-A610-39FCA528E71F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6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8" name="Picture 7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9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7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1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33DB-1284-4AF6-8B85-C72C4727B964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9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1" name="Picture 10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2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80AF-44DE-48AC-A194-51042873D78F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9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1" name="Picture 10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2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6BB0-04F3-4BBB-B3AB-44AFCC8432F7}" type="datetime1">
              <a:rPr lang="en-US" smtClean="0"/>
              <a:pPr/>
              <a:t>9/18/2012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8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0" name="Picture 9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67-BD97-4B87-8F7A-99FFFE10D346}" type="datetime1">
              <a:rPr lang="en-US" smtClean="0"/>
              <a:pPr/>
              <a:t>9/18/2012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8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0" name="Picture 9" descr="IM&amp;E Logo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838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C003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imeo.com/2697763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tandrageemaths.wordpress.com/2009/08/11/trigonometry/" TargetMode="External"/><Relationship Id="rId13" Type="http://schemas.openxmlformats.org/officeDocument/2006/relationships/image" Target="../media/image15.gif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3.jpeg"/><Relationship Id="rId5" Type="http://schemas.openxmlformats.org/officeDocument/2006/relationships/image" Target="../media/image8.jpeg"/><Relationship Id="rId10" Type="http://schemas.openxmlformats.org/officeDocument/2006/relationships/image" Target="../media/image12.jpeg"/><Relationship Id="rId4" Type="http://schemas.openxmlformats.org/officeDocument/2006/relationships/image" Target="../media/image7.jpeg"/><Relationship Id="rId9" Type="http://schemas.openxmlformats.org/officeDocument/2006/relationships/image" Target="../media/image11.jpe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rums.xkcd.com/viewtopic.php?f=7&amp;t=6681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Standards for Mathematical Practice</a:t>
            </a:r>
            <a:endParaRPr lang="en-US" sz="36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29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 smtClean="0"/>
              <a:t>Ellen Whitesides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 smtClean="0"/>
              <a:t>Director, Common Core State Standards </a:t>
            </a:r>
            <a:r>
              <a:rPr lang="en-US" sz="2000" dirty="0" smtClean="0"/>
              <a:t>Projects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3880" cy="74676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8: Look for and express regularity in repeated reasoning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95400"/>
            <a:ext cx="5257800" cy="48768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85000" lnSpcReduction="1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Mathematically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proficient students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notice </a:t>
            </a:r>
            <a:r>
              <a:rPr lang="en-US" sz="3200" dirty="0" smtClean="0"/>
              <a:t>if calculations are repeated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look both for general methods and for shortcuts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 oversight of the process while attending to the details, as they work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solve a problem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continually</a:t>
            </a:r>
            <a:r>
              <a:rPr lang="en-US" sz="3200" dirty="0" smtClean="0"/>
              <a:t> evaluate the reasonableness of their intermediate results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172200" y="2819400"/>
            <a:ext cx="609600" cy="228600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858000" y="2819400"/>
            <a:ext cx="609600" cy="228600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7543800" y="2819400"/>
            <a:ext cx="609600" cy="228600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638800" y="2743200"/>
            <a:ext cx="381000" cy="381000"/>
          </a:xfrm>
          <a:prstGeom prst="triangl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8263596" y="2715064"/>
            <a:ext cx="381000" cy="381000"/>
          </a:xfrm>
          <a:prstGeom prst="star5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186268" y="3352800"/>
            <a:ext cx="609600" cy="2286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872068" y="3352800"/>
            <a:ext cx="609600" cy="2286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7557868" y="3352800"/>
            <a:ext cx="609600" cy="2286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5652868" y="3276600"/>
            <a:ext cx="381000" cy="3810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8277664" y="3248464"/>
            <a:ext cx="381000" cy="381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6183920" y="3900288"/>
            <a:ext cx="609600" cy="22860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6869720" y="3900288"/>
            <a:ext cx="609600" cy="22860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7555520" y="3900288"/>
            <a:ext cx="609600" cy="22860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5650520" y="3824088"/>
            <a:ext cx="381000" cy="381000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8275316" y="3795952"/>
            <a:ext cx="381000" cy="381000"/>
          </a:xfrm>
          <a:prstGeom prst="star5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6209708" y="4446592"/>
            <a:ext cx="609600" cy="22860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6895508" y="4446592"/>
            <a:ext cx="609600" cy="22860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7581308" y="4446592"/>
            <a:ext cx="609600" cy="22860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5676308" y="4370392"/>
            <a:ext cx="381000" cy="381000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8301104" y="4342256"/>
            <a:ext cx="381000" cy="381000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6221428" y="5147644"/>
            <a:ext cx="2008172" cy="186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5688028" y="5071444"/>
            <a:ext cx="381000" cy="381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8312824" y="5043308"/>
            <a:ext cx="3810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Standards for Mathematical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sense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problems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persevere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solving them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Reason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abstractly</a:t>
            </a: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viable arguments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critique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reasoning of others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mathematics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appropriate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strategically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to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make use of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3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express regularity in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 reasoning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Standards for Mathematical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sense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problems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persevere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solving them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Reason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abstractly</a:t>
            </a: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viable arguments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critique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reasoning of others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mathematics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appropriate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strategically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to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make use of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3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express regularity in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 reasoning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4676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1: Make sense of problems and persevere in solving them.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600200"/>
            <a:ext cx="8183880" cy="48006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371600"/>
            <a:ext cx="8183880" cy="37338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70000" lnSpcReduction="2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Mathematically Proficient</a:t>
            </a:r>
            <a:r>
              <a:rPr kumimoji="0" lang="en-US" sz="32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Students:</a:t>
            </a: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Explain</a:t>
            </a:r>
            <a:r>
              <a:rPr kumimoji="0" lang="en-US" sz="32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meaning of the problem to themselves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baseline="0" dirty="0" smtClean="0"/>
              <a:t>Look for entry points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Analyze givens, constraints, relationships, goals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baseline="0" dirty="0" smtClean="0"/>
              <a:t>Make</a:t>
            </a:r>
            <a:r>
              <a:rPr lang="en-US" sz="3200" dirty="0" smtClean="0"/>
              <a:t> conjectures about the solution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</a:t>
            </a:r>
            <a:r>
              <a:rPr kumimoji="0" lang="en-US" sz="32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solution pathway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baseline="0" dirty="0" smtClean="0"/>
              <a:t>Consider</a:t>
            </a:r>
            <a:r>
              <a:rPr lang="en-US" sz="3200" dirty="0" smtClean="0"/>
              <a:t> analogous problems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Try special cases and similar forms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Monitor and evaluate progress, and change course if necessary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Check their answer to problems using a different method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Continually ask themselves “Does this make sense?”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04800" y="4368800"/>
          <a:ext cx="8458200" cy="248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7467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2: Reason abstractly and quantitatively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336280" cy="52578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lang="en-US" sz="3200" dirty="0" smtClean="0"/>
              <a:t>			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lang="en-US" sz="3200" dirty="0" err="1" smtClean="0"/>
              <a:t>Decontextualize</a:t>
            </a:r>
            <a:endParaRPr lang="en-US" sz="3200" dirty="0" smtClean="0"/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lang="en-US" dirty="0" smtClean="0"/>
              <a:t>Represent as symbols, abstract the situation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endParaRPr lang="en-US" sz="3200" dirty="0" smtClean="0"/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endParaRPr lang="en-US" sz="4400" dirty="0"/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lang="en-US" sz="3200" dirty="0" smtClean="0"/>
              <a:t>Contextualize</a:t>
            </a: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en-US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Pause as needed</a:t>
            </a:r>
            <a:r>
              <a:rPr kumimoji="0" lang="en-US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refer back to situation</a:t>
            </a:r>
            <a:endParaRPr kumimoji="0" lang="en-US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U-Turn Arrow 3"/>
          <p:cNvSpPr/>
          <p:nvPr/>
        </p:nvSpPr>
        <p:spPr>
          <a:xfrm>
            <a:off x="990600" y="1371600"/>
            <a:ext cx="7543800" cy="1143000"/>
          </a:xfrm>
          <a:prstGeom prst="uturnArrow">
            <a:avLst>
              <a:gd name="adj1" fmla="val 21599"/>
              <a:gd name="adj2" fmla="val 25000"/>
              <a:gd name="adj3" fmla="val 23462"/>
              <a:gd name="adj4" fmla="val 76538"/>
              <a:gd name="adj5" fmla="val 10000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ross 5"/>
          <p:cNvSpPr/>
          <p:nvPr/>
        </p:nvSpPr>
        <p:spPr>
          <a:xfrm>
            <a:off x="7467600" y="2438400"/>
            <a:ext cx="533400" cy="533400"/>
          </a:xfrm>
          <a:prstGeom prst="plus">
            <a:avLst>
              <a:gd name="adj" fmla="val 3555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1400" y="350520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 </a:t>
            </a:r>
            <a:r>
              <a:rPr lang="en-US" b="1" dirty="0" err="1" smtClean="0"/>
              <a:t>x</a:t>
            </a:r>
            <a:r>
              <a:rPr lang="en-US" b="1" dirty="0" smtClean="0"/>
              <a:t>  </a:t>
            </a:r>
            <a:r>
              <a:rPr lang="en-US" b="1" dirty="0" err="1" smtClean="0"/>
              <a:t>x</a:t>
            </a:r>
            <a:r>
              <a:rPr lang="en-US" b="1" dirty="0" smtClean="0"/>
              <a:t>  </a:t>
            </a:r>
            <a:r>
              <a:rPr lang="en-US" b="1" dirty="0" err="1" smtClean="0"/>
              <a:t>x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7724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9" name="Isosceles Triangle 8"/>
          <p:cNvSpPr/>
          <p:nvPr/>
        </p:nvSpPr>
        <p:spPr>
          <a:xfrm>
            <a:off x="8153400" y="2971800"/>
            <a:ext cx="457200" cy="381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05800" y="25146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28956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½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U-Turn Arrow 15"/>
          <p:cNvSpPr/>
          <p:nvPr/>
        </p:nvSpPr>
        <p:spPr>
          <a:xfrm rot="10800000">
            <a:off x="838200" y="3886200"/>
            <a:ext cx="7543800" cy="1143000"/>
          </a:xfrm>
          <a:prstGeom prst="uturnArrow">
            <a:avLst>
              <a:gd name="adj1" fmla="val 21599"/>
              <a:gd name="adj2" fmla="val 25000"/>
              <a:gd name="adj3" fmla="val 23462"/>
              <a:gd name="adj4" fmla="val 76538"/>
              <a:gd name="adj5" fmla="val 10000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533400" y="4648200"/>
            <a:ext cx="3224088" cy="1981200"/>
            <a:chOff x="6032251" y="5029200"/>
            <a:chExt cx="3224088" cy="1981200"/>
          </a:xfrm>
        </p:grpSpPr>
        <p:pic>
          <p:nvPicPr>
            <p:cNvPr id="14339" name="Picture 3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34200" y="5029200"/>
              <a:ext cx="1679712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6032251" y="6172200"/>
              <a:ext cx="3224088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Tucson educator explains SMP #2</a:t>
              </a:r>
            </a:p>
            <a:p>
              <a:pPr algn="ctr"/>
              <a:r>
                <a:rPr lang="en-US" sz="1400" dirty="0" smtClean="0"/>
                <a:t>Skip to Min 5</a:t>
              </a:r>
              <a:endParaRPr lang="en-US" sz="1400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8600" y="2819400"/>
            <a:ext cx="2133600" cy="838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Mathematical Problem</a:t>
            </a:r>
            <a:endParaRPr lang="en-US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74676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3: Construct viable arguments and critique the reasoning of others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866019">
            <a:off x="674911" y="1147661"/>
            <a:ext cx="2660974" cy="1676400"/>
          </a:xfrm>
          <a:prstGeom prst="rightArrow">
            <a:avLst/>
          </a:prstGeom>
          <a:solidFill>
            <a:srgbClr val="A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assumptions, definitions, and previous results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27390" y="1981200"/>
            <a:ext cx="3200400" cy="3352800"/>
          </a:xfrm>
          <a:prstGeom prst="rect">
            <a:avLst/>
          </a:prstGeom>
          <a:solidFill>
            <a:srgbClr val="A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Make a conjecture</a:t>
            </a:r>
          </a:p>
          <a:p>
            <a:endParaRPr lang="en-US" dirty="0" smtClean="0"/>
          </a:p>
          <a:p>
            <a:r>
              <a:rPr lang="en-US" dirty="0" smtClean="0"/>
              <a:t>Build a logical progression of statements to explore the conjecture</a:t>
            </a:r>
          </a:p>
          <a:p>
            <a:endParaRPr lang="en-US" dirty="0"/>
          </a:p>
          <a:p>
            <a:r>
              <a:rPr lang="en-US" dirty="0" smtClean="0"/>
              <a:t>Analyze situations by breaking them into cases</a:t>
            </a:r>
          </a:p>
          <a:p>
            <a:endParaRPr lang="en-US" dirty="0" smtClean="0"/>
          </a:p>
          <a:p>
            <a:r>
              <a:rPr lang="en-US" dirty="0" smtClean="0"/>
              <a:t>Recognize and use counter examples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467261">
            <a:off x="6336311" y="4543232"/>
            <a:ext cx="1984478" cy="1304775"/>
          </a:xfrm>
          <a:prstGeom prst="rightArrow">
            <a:avLst/>
          </a:prstGeom>
          <a:solidFill>
            <a:srgbClr val="A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Justify conclusions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2120639">
            <a:off x="5829350" y="5326492"/>
            <a:ext cx="1984478" cy="1304775"/>
          </a:xfrm>
          <a:prstGeom prst="rightArrow">
            <a:avLst/>
          </a:prstGeom>
          <a:solidFill>
            <a:srgbClr val="A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Respond to arguments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1206753">
            <a:off x="6619880" y="3752971"/>
            <a:ext cx="2115681" cy="1304775"/>
          </a:xfrm>
          <a:prstGeom prst="rightArrow">
            <a:avLst/>
          </a:prstGeom>
          <a:solidFill>
            <a:srgbClr val="A2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Communicate conclusions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21311737">
            <a:off x="967792" y="2965329"/>
            <a:ext cx="2268557" cy="1056326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Distinguish correct logic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21311737">
            <a:off x="1043992" y="3903145"/>
            <a:ext cx="2268557" cy="1056326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Explain flaws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21311737">
            <a:off x="1120192" y="4741345"/>
            <a:ext cx="2268557" cy="1056326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clarifying questions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0" name="Picture 10" descr="http://t0.gstatic.com/images?q=tbn:ANd9GcRE02RJinwdOZ5iIypSSmsBL914gTFjCuZCQ40YNEWDiJWDYmM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419600"/>
            <a:ext cx="1555173" cy="1520613"/>
          </a:xfrm>
          <a:prstGeom prst="rect">
            <a:avLst/>
          </a:prstGeom>
          <a:noFill/>
        </p:spPr>
      </p:pic>
      <p:pic>
        <p:nvPicPr>
          <p:cNvPr id="10248" name="Picture 8" descr="http://t0.gstatic.com/images?q=tbn:ANd9GcQfkNMX41eWwpmxTWUHD4qcwClMX2D2pB3NBszTtpNIDrkycZtEf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86200"/>
            <a:ext cx="1717622" cy="1143000"/>
          </a:xfrm>
          <a:prstGeom prst="rect">
            <a:avLst/>
          </a:prstGeom>
          <a:noFill/>
        </p:spPr>
      </p:pic>
      <p:pic>
        <p:nvPicPr>
          <p:cNvPr id="10266" name="Picture 26" descr="http://t3.gstatic.com/images?q=tbn:ANd9GcRVZkU7Ds4oz0ExZA7lPiDNl_oEvZU-uC6ervMe0dpolYss-vdE-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3200400"/>
            <a:ext cx="1905000" cy="1398985"/>
          </a:xfrm>
          <a:prstGeom prst="rect">
            <a:avLst/>
          </a:prstGeom>
          <a:noFill/>
        </p:spPr>
      </p:pic>
      <p:pic>
        <p:nvPicPr>
          <p:cNvPr id="10264" name="Picture 24" descr="http://t0.gstatic.com/images?q=tbn:ANd9GcRJuDbvirLhMQKhrT82m0avLnyt1tWmRV6mWGC3vKhBjug4nSy6r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1143000"/>
            <a:ext cx="1295400" cy="1803256"/>
          </a:xfrm>
          <a:prstGeom prst="rect">
            <a:avLst/>
          </a:prstGeom>
          <a:noFill/>
        </p:spPr>
      </p:pic>
      <p:pic>
        <p:nvPicPr>
          <p:cNvPr id="10260" name="Picture 20" descr="http://t1.gstatic.com/images?q=tbn:ANd9GcSXRS0Kw2NR5YayDsrAX0oYuwrAoJHAhgPSelffL-RVBz53YAd0l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00200" y="1447800"/>
            <a:ext cx="1600200" cy="107013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83880" cy="7467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4: Model with mathematics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Images: </a:t>
            </a:r>
            <a:r>
              <a:rPr lang="en-US" sz="900" dirty="0" smtClean="0">
                <a:hlinkClick r:id="rId8"/>
              </a:rPr>
              <a:t>http://tandrageemaths.wordpress.com</a:t>
            </a:r>
            <a:r>
              <a:rPr lang="en-US" sz="900" dirty="0" smtClean="0"/>
              <a:t>, asiabcs.com, ehow.com, judsonmagnet.org, life123.com, teamuptutors.com,  enwikipedia.org, glennsasscer.com</a:t>
            </a:r>
            <a:endParaRPr lang="en-US" sz="900" dirty="0"/>
          </a:p>
        </p:txBody>
      </p:sp>
      <p:pic>
        <p:nvPicPr>
          <p:cNvPr id="10246" name="Picture 6" descr="http://asiabcs.com/wp-content/uploads/2011/01/healthy-fruits-300x30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2590800"/>
            <a:ext cx="1676400" cy="1676400"/>
          </a:xfrm>
          <a:prstGeom prst="rect">
            <a:avLst/>
          </a:prstGeom>
          <a:noFill/>
        </p:spPr>
      </p:pic>
      <p:sp>
        <p:nvSpPr>
          <p:cNvPr id="10252" name="AutoShape 12" descr="data:image/jpg;base64,/9j/4AAQSkZJRgABAQAAAQABAAD/2wCEAAkGBhQSEBUUEhQWFRUUGBwXGBgYFx0YFxcdFh4WFRoYGx0cHCceGiAjHB8WHy8gIygpLCwtGB8xNTAqNSYrLCkBCQoKDgwOGg8PGiolHx8sKSopLCkpKSwpKSwsKSwsKSwsLCwpKSksKSksKSwpLCwsKSwsKSksLCwsKSwpKSkpLP/AABEIAIUArwMBIgACEQEDEQH/xAAbAAACAgMBAAAAAAAAAAAAAAAFBgAEAQIDB//EADoQAAIBAwIFAgQGAQMCBwEAAAECAwAEERIhBQYTMUEiUSMyYXEHFEJSgZGhFiQzc7ElYnKCsuHwFf/EABgBAAMBAQAAAAAAAAAAAAAAAAABAgME/8QAIxEAAgIDAAICAgMAAAAAAAAAAAECERIhMQNBUYEiMkJhcf/aAAwDAQACEQMRAD8A8j4fy9NOpaJQwB9wD/mjl5f8SEQjdHwi6Q2jLhf2hhk4pc4Zbs8iorhMn5i2APqcUx8asLqyjSWO76sT7B4nJAYfpI8Gt4cM30VZYGX5lYfcEf8AenDmLk34Fi9pFI7z25lkAy59JwSPYUBuea7mSMxySa1b3UE/3jNemcu80Ww/I/7lFMNjNC+SVw77qNx70opMc21s8jveHSQtpljeNsZw6lTg+d/FXOBcuTXbMIguEALM7BUXJ0jLHYZOwpn5/uBJZ8NJkWR0gdJCHDsDqBAbz2re5uzb8vRR4XVezO3YaunDgDfGd38mpxV0GWhFuoCjlWxlSVODkZBINcsVlhXa3tHc6UUucZwoLHb6CoLM2lg8raY1LEAsceAo1MT7ADzXAqacOC2+jhF9MMankggz5CsWkYfTJVM/QVji3B4YbGNumnXKjWeuFdGZmODBjUSE05JIAyNqKFYo6TWppqurbrcJjmwC9tObckdykq9WMH3w4kA/9X0pXKUMYw3vLLD8tFGpeeeLrkewcMyIB76F1E+dQFBL6yeKRo5FKupwVPcHv716W9oZpkmgMLTNZWqwxzSKiSBkNvLjUVDkMpTSDnLHbakninCik69cxwCZRL8NSyxhtQC6RvsQRjekACxXVrRwgcqQrEgHGxK4yB9sj+6OWnLKyyER3EbxpG80kiq46aRjJyrAEsfSABtlhRriXAehZX0DOZPy0lrKpwVKmdWDqVJODgqDv3SnQCHW8TYOfas9PasaMUAO/MXNcdzKOIRv0bmJogsBGsHRuZA2AAM49J9zVG+5/nltWtyECuTuoIwpKtoAzgDIG/fG1K2msharJ+icEjZZiAQCcHGRnY47Z+1Fbbmu4SVJDIWaMFV1HIAbORQaslaSbXB1Y8fhxwaKQXU8qiRreItHH+5t98ecUx8K4f8Am7Ai6RUERa5dUGHZVGFGnuMmvK7PiEkTao3ZD7g4q9Ycz3MLtJHM6s66WOc5HtWsPKomcoNuxl5x4JBDw61mEJhnuCx06iR0xsNvc7Ui5opxfmS4uljWeQuIhhM+BQk1nJpu0XFV0s2N105Fcoj6SDpYZVseD9KO290eI3kEUzpDEMRrj0pEgyxCgnbO/c9zSzmpqNJMbQ9XfIKy3MEdtsjiMTOXWRInmZ9K6lxk6QNv3ZFR7S24bPbSq9wSy9UqVRHQhiE1AN5IDFDjbAPnKXFduqlVZgpIJAOASu4J98eK5vMSckkk+ScmqzS4icX7Y38t8YBhu4CwzKUuIteAGkt2MmhvHrQsPuMeaPTwWd1L1OiguJY7iZ0W5M6f8LSq3YaHEmwTJ2zmvMNR96z1D71OQ8Ryt70W/CEDfPPeLMqglT07ddOsHuMuxAI/YfaqvHOa1uItGJtWoH4kkcgwM9m6KyDx+r3pYeZjjJJwMDJ7D2+1a6qkdDVZ80xKqKFmj6YYIQ0UujqEFtPUiyu4BGG2JJ8muXE7m2uenmd06UaxDVB3C6iCxWVssc9wB9qW1702cK5EMsSySXEUPUjknRGV2Zooch5DoU4GzY8nSaBnLhttJbsHt7yJGdSASXjLK2xHxI9JG3fsCKucWu5jZzmV1lkuZkeaRZI2GIgwQDQ2TqZsnbbSKG8f4or21tEsxl6IfOpSNJcrnSSfkwqgKAPJ7k0AY07ENPBLj8vw26nG0krx20bfqCkPJKBkftCg/el2ysnmkWOJS7scKo7k+w+tFeDcfUSwi7Vp7eHVpiGABqHsdjvgnPtRWbj9lDGr2sQNz1Op1HTCoDqOhRrI9OVUbfpz5qkk/YnovNwOH8rb9X0xraGXOoJqnmldQudJyQqdiP0/zQS74GZbO1khjy7dWNwu5bpMpDEe+l8fxRDgn4g9GGON4+oEGgg6ShXX1FbSyn1JmQAgj5hVPiXN20Ytxp0NM5LKDkzvqwAQcAKFFa3CukrIWGjwSDsRsR/ijnMc6NBZBCpKwENjGQdbbHA74q7yrK00rLKEaNUeQhggGe4yxGVGSM104z0IZHjmswHQjJjclDkAgggYIIwaSi8b+Rt7E7FTFdbeLUyr7kD+9qZueeCW1q8cMBlaZR8bUPTlgCNP91njqym6dCrWDV9+CTgZMMg/9h+/tW3EOCvCkbSYBlXWq/qC+GI8ZqcWFg7FTFX4+DyNbtOuCkbBXwd11diR7HtmqeKKoZppqYr0Kw4SsNqYrjpnq2clzgRAlAd4maX5lYkLgDbfHmvPzVONCTs1xWK7w2rOwVAWY9gBkn/9vXMpUDNaxW6JntvWClAEBo4nOE4hEQ0gCNoA+n4giYljEG/aST4zud6A1nFAGzDPatcUWsOFqbaWeQkKhEaAYy8jgtgk/pCgk+dxQwrToDWpWQKuWfB5ZUkeNdSxDU+4BAHc4JycdzgHFJIClUzWSK1xQAy8F5qSK0kt5I9Yd0YEbEKCDIucZwwC/wBUzQfiXbaNDQyaTIZDqKvnIwB27LtivNQK63FqyHDgg4B39juDW0fNJKkZuEX07cJHx4v+on/yFOH4s5TjEhXuBGRtnfSKXeVeFNcXcUasiHUGy5wvpIPf3op+JnERLxOV0YHTpXIO2UABwfO9Jfp9j/mhk5u5gntoLGDqN1HjMs5PnrbaT9hmuvMvAEu+YPyz6xEYo1VkA9A6Y0k+MZrzS+4nJMQ0rs5AwCxztvtRzifOksqRFWeOZUVJGU4EnS/4298irzTJwrge5dsokk4pAgk6a2cmrqYDa4ipB9vm7felA8E+JoE8B9AfV1ML6hnTkj5h5FXIOaXWC6BLNPd4V5GP6AdTD7sQAfoKocvcMa4uY41jaTJyVB0nA3Y6jsowNzUNptJFJNdC13JdSRCJri3ZAqp/zRg6UyVUnZiBnYGgkvDCsioSpLkAaHV+5wPlP+Kd25KgldJkXRAts88qJL1N0do1VHYD52wN+2GqhxG2t+HX0TNG5ZIopulrBCTEB9Lkj1IDg/z3ocfkE/gM3EEUD8RigVAbG20LIExKzyGGGVi2STuXx7ZpN4vy6ILeCYzo3XXWiBW1YyyMTkYGGXT3371vwTmPRNO0+WS6jdJsbseoeoHAOxIcKce1WP8AXUzHE4SZFSVERkRVTqrpyAF9IHcAYwam0CsOxcuR2lmZzp68MENwX14eOWeRTDFo7aeiGY5ByWPbFd+Jfh4ovLzVoRGANshYrg3EiRwkkAgJqZgAe4XPbelJuZHnMUdy5MCFNelQHYRgRqWxgswjGkFjsKKcT/FG7klkYdJdbhh8JGZOmW6RDY+aMHAP0pOitgCfl11meLVEzR/MRKoQHsV1MQCQdjj2NFOCcm/mILzBJntghRFKssmS2tRpzkhRqGD4NCrvj8zzSTatDykl+mNAOrBIwu2M+PfNWeEc2XFs7PG2HZxJrIy2pQ6jf7O2R9qQbGPmzl6Ozt7e3MhKGfXI+A2C8FuzFQMaguWA8nFS95PghjuOm0ksidGLS6AaHudLLjSx1MF1rjwRQ/i3GHmsLeRwhMU5jxg6SI4bdV1b7nA398V04TzqetdSzaQ87JMPSWTWhORp1A4KM4G43xvVJ7onfTTjfK8cVvP0iZGt5kUvt60lV/CswwrRkg+zHNceD8cigspY9BE8nUXOkEOkiCMAsd10/EOB3JHtWb/mKFIZlsw0XXmVgASNEcaOg3JJ9bOxxk4AxRvgvLNxLBFILidNsupAOlCpKGMasnVgKNQGSRVJW/xE3S/IVv8ASU7WqXMatIjdQtpU/DERA9Z7b5z/AAau2vIzGPUzDU6wGMA9muWIXXkZ2VWY4+lErjnOWzWax0pII3mjMmSGYsXQnbbya78H56hYMs8SpkRAMpckiJRCAMbqQhYqR+qrgvHYm5gDg/JMs80iAjTC2l3Hbvg6cjJI3P8AFb84WpRLdWOWRZIifcRSFVP9YonZc5wwhoLdXSOZ1Mkkj6mG+Gxgb5QDvuCTVfnm/WaKCUKQZGncHP6TJsMe9VjDF49Fby2G+P8AKtunDRNGnxRGjDSd1JxljvXnd5w+WMKZEZQ24LDGftWBxKT97dgMZOCB2B+lXuOc0TXaoJSCIxhcDG1ZzlGW+FxTQHqVk1isSyUY5Z5gNpKzhQweJ4mBJHplGk4I7H2NB6zimhMa4OeiodOijROsSCMlsKIG6i5PdssSWB75oDxXij3MzzStl5GLMe3f29gBtVKpmm230EkuEzWKlSpGSpUqUASsisVKAC3D+KqtvLBICVciRCO6SICoO/6SpZSPsfFCyawDWKANxTXbfiLcJjSI9kVDlSdXTEYjZt/mTQuMbDf3pTrIqlJrgqT6dJnLMWO5JyT5JPk1z00fYBOHR4GDPO+pvOmJYwB9suzf1Vvmyzia4hhtdLsEWMmMAB2LEKdvJBX+6rDViTFUUS4txMzdMBdKQoI1HftuST7k5NW+K8ozQyJHjWzBc6d0DOcKuobEnvR245RktYJY5sHqIr7b6WWRVO/2aqj45q0K0xCqVuiZIAGc1YvuHSQsFlRkYjOGGDg9jWVeyypUrvBbs7BVUsx7ADJNZhtGZ9CjLZxjzn2ooDgtdHhIxkEZGRkd6LcrcKE19DFIPSX9Y86VyzD+gazd3DXt73A6siogOyqrHSq4HYAY7VSjq2LLdAbTWpp557jVIo48etJpUU9NYy0aBUyAoHpLhsZye580o3PD3jCM6FVlXWhIwGXJGR/IxRKNME7VlOpRO14FLJE0qrmNXWMnIHqkzpUAnJJwe1duP8F6FxJEmpxCdDtjbWgAkxjbAbI/qpoLA4FXL3hbRrG5wVlXUrDscHSR9wdiPqKPcE5QLwC5lIEW7FdwzRo8cLuGGykM4xnvpatuOcJeK1MG7m3vbiPYeFSLUfoPSDQ1QWKYrIWnPlrlmIxJcS+olbiVI9ipW0TV6x3IaQgAeQpqla8pE3NtHJImLgCQlMkpGQXLn0gZ0BzgZxppBYtFa1xXrlvyTBNpUL6LaeIyKNUjFZoVmkh1bHAZTucY1NjvgqHFeVoIrlo3mMY0LINQVd5Bq0gaicLkDPfIO1VixZIXm4Y4iE2g9IsUDn5SwGSB9hisxcKkbp6UY9YkR/8AnKnBA/nanXgE8ccXDGlMYjE1zrMgDLpHSJ2ORk9gcfqoh+YhuBbTSFBM0cKwhQU0yLcuZSFjARcLg+o+PrVxggcxXisWktbOMA6mnnXGnUe0GfT5xRu45aHDTFdzSagsjdNUQDJ0syHvtuAT7bVX4zxtYjFPbrgC6u2UFtjnpb7D5cE7Y81vaPLfwmWfSYrcOFBJLMQhcqu4GwCd+wOK2ilz2Q2/oqjn/SkY6SsyhGJYnaWMaFfY4Ix4ruvND3kUusZZUy2Nsl5UOw8AADb7105Z5TllkkEqRwiAqrjQC2X3Azn2INDuEXLq12NQBjUKCAB2lUeKFKapyemKotaAvKsQa+t1PmVB/kUycX+Lxt4pw0w6nSVS2MZwF39hQXka0d+IW/TUsUdXIHgKQSat8f480PF57iHSWWVipIBA8Z+9RF1HfLKe5fQ2iO0SXiAt4VRrOF9Dgk5Jwh7+xzvSs3Liw2lvdh5C8rjSoTZWRhnU2fPj3oXwnmZ4ppJGGoTKyyjtqD7n+c71mPmqbWhkZpY43DiNj6cr8u39U35IvolB+hzvbGOPjrlHAPUYGMA5GYSxbPbGrIpC4dbxN87yB8jSI4wxP+RiinLnFzJxNJZW9UsjaifeQMo/jJFX+TOFsrXLBmWaLTGqBgjZdyrMWPyooBJI9x70lUq/0f6groRy6mC3cxQZYnHpA9yNWB3pv4FzTZRW9sJWRmRIkcGIyEKJp3lUZQjdGTt/FEJ+YLWGB5o2VizXEgAYammkJt41ZB3VY9T77er3ryLNJvFiX5oc+H8w2kVpFHmQvHcNclVQAMyhVhXUTsoGonbzRDiPMlqrXFuxmaK6uhcPJHIAvTZmbSF0sTmNhkHfUozsorzsNULVnmy6HKPnNXjitTmOAGNJH3YtFC7yqAoHpZixLYzltPYCuPG+LPNbNPupnvLh8A42dIcrkdxuAaUwaI8S4sJI4Y0XQkKkAZyWZzqkkJx3JwMeAqipsqgkObAkkJjQ9KGJodDHd1l19UkgYBYu3YbYX2rjcc6XTrpaZjupUn5k0a9IUjGkepu1AKlIApNx+VohHrIUO0jEE6nd9OWc59RwAB/91UgQu6jPzEDJz52+/mq1bI+CCNiKYqGfnK0mtmWzkVMWpZdcYbDtJpdiS3c40jb2pcEpwBk7ZIHgZxk/4q1dccmkiEUkjMisXCk59TAKWydySAPNUQabfwPgcvx/4fbf9Wf/ALQVa4ZzWsEUUaoSFEpk1HZmmUICBjsoCnB7nND/AM4j2SxscPFKzKMbMsgUNv4IZQd/ehbRkd6vJx2iatUxlP4gXBdWJXZg7hVCCRlJIZ8Dc9v6FcuAuWju3J7opJ+rSIf870vAVbivXETRL8rkM2BudOcD7eaa8jbuQOK9DldcsflbOK6glkEsiqML3OvAI23pM4nZyxPpmVlc+r1dznzXVeNzDT8RvTjG+3p7bVpxfi8lzJ1Jm1NgDP0HYU/JKMlpCimnso6qmaxUrAs2VsGrF3xB5W1O2psYJ8nHv71VqUAb6611VipQBnFQitl70Z4hyy0Vus3UicEqGVCS0ZcMyhjpCnZTnSTg7GgAJmpmuiREkADJJwAB3+gqxxHhkkEhimjaORcZVhgjO4z/ABQBSqVfuuGNEyLIApdVf3IVwCCR3G2/8irn+l5evJDhA0ILuzMFQLthtR2wcrj31imAFArIWjvHeXGhleOON2ECjrNpJUOApk3GygE4/j60y8rcmxiCC5nGRI8fpIHTaOWYW2kg+rUy9ZwR2CAjcU0rE3R57WyivSLz8OY4rSbUxMsLSys0cZc6ItEPTzkL87ZLD9rb7UncRsYEgjMcmqRsahqBxtvsFwN9tzmni0CknwxNwVY1tWaUf7ga2Gk/DTUUDEnY5AY4HbFH+ZLZbu+it4pU9K9PqM2oHDOy+oDc6dOw87VzvYA//wDPUIjlrQD4jFUz1Jt2Iwdsdqs3NhPZRx3TxwAJLtGqYJI1qr698jIzjPtWqjr+iLOEvKKxtCEKTBfiTtnSpUydIKAdzg5H3oqnLMcMUoRczH1A99KdQqowfovf60u2vObJHEoUenaTIHxFWTqqMncYOar33Oc0kzSDSupQmkbqADqA3+vmrz8a4iHGb0LtSpUrkNyVKlSgCVKlSgDIqGsVKAO9qoLqD2JAP8nFehficxjRox8rXUiqo2WNLQdGNFXx8zMT5OKlSrj7JfRP5WH++ts7j8xFn6/EWnCe6RLa5cQQtIt30DJImt2EjXWo5bt6QigDtpzUqVKBmnM9nD1+LyPFre3lSOPLEKA+qEbDuVCgj7V35nuDHbXDDvJHw2JthuBAZT48lV/qpUpiL/FbqM3c1tJG7rfXgd/ilQojIGkADyHbcn9vtS3w/mZ2mhjZV6dpmQKNjJ+UWZ4VkPkDGNgPmPk5rFSmOgNxXmq7uMia4lcYOxY6fOdgcb0MtINbhc4ycZ/upUqVtj4hp4Jxwtfx9RFxHE1ugQaNAUMA42PqySc+5qpzVzlJeRxoyBFUknBJ1H1KDv7CpUrfJ4smtiwa1qVKwL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AutoShape 14" descr="data:image/jpg;base64,/9j/4AAQSkZJRgABAQAAAQABAAD/2wCEAAkGBhQSEBUUEhQWFRUUGBwXGBgYFx0YFxcdFh4WFRoYGx0cHCceGiAjHB8WHy8gIygpLCwtGB8xNTAqNSYrLCkBCQoKDgwOGg8PGiolHx8sKSopLCkpKSwpKSwsKSwsKSwsLCwpKSksKSksKSwpLCwsKSwsKSksLCwsKSwpKSkpLP/AABEIAIUArwMBIgACEQEDEQH/xAAbAAACAgMBAAAAAAAAAAAAAAAFBgAEAQIDB//EADoQAAIBAwIFAgQGAQMCBwEAAAECAwAEERIhBQYTMUEiUSMyYXEHFEJSgZGhFiQzc7ElYnKCsuHwFf/EABgBAAMBAQAAAAAAAAAAAAAAAAABAgME/8QAIxEAAgIDAAICAgMAAAAAAAAAAAECERIhMQNBUYEiMkJhcf/aAAwDAQACEQMRAD8A8j4fy9NOpaJQwB9wD/mjl5f8SEQjdHwi6Q2jLhf2hhk4pc4Zbs8iorhMn5i2APqcUx8asLqyjSWO76sT7B4nJAYfpI8Gt4cM30VZYGX5lYfcEf8AenDmLk34Fi9pFI7z25lkAy59JwSPYUBuea7mSMxySa1b3UE/3jNemcu80Ww/I/7lFMNjNC+SVw77qNx70opMc21s8jveHSQtpljeNsZw6lTg+d/FXOBcuTXbMIguEALM7BUXJ0jLHYZOwpn5/uBJZ8NJkWR0gdJCHDsDqBAbz2re5uzb8vRR4XVezO3YaunDgDfGd38mpxV0GWhFuoCjlWxlSVODkZBINcsVlhXa3tHc6UUucZwoLHb6CoLM2lg8raY1LEAsceAo1MT7ADzXAqacOC2+jhF9MMankggz5CsWkYfTJVM/QVji3B4YbGNumnXKjWeuFdGZmODBjUSE05JIAyNqKFYo6TWppqurbrcJjmwC9tObckdykq9WMH3w4kA/9X0pXKUMYw3vLLD8tFGpeeeLrkewcMyIB76F1E+dQFBL6yeKRo5FKupwVPcHv716W9oZpkmgMLTNZWqwxzSKiSBkNvLjUVDkMpTSDnLHbakninCik69cxwCZRL8NSyxhtQC6RvsQRjekACxXVrRwgcqQrEgHGxK4yB9sj+6OWnLKyyER3EbxpG80kiq46aRjJyrAEsfSABtlhRriXAehZX0DOZPy0lrKpwVKmdWDqVJODgqDv3SnQCHW8TYOfas9PasaMUAO/MXNcdzKOIRv0bmJogsBGsHRuZA2AAM49J9zVG+5/nltWtyECuTuoIwpKtoAzgDIG/fG1K2msharJ+icEjZZiAQCcHGRnY47Z+1Fbbmu4SVJDIWaMFV1HIAbORQaslaSbXB1Y8fhxwaKQXU8qiRreItHH+5t98ecUx8K4f8Am7Ai6RUERa5dUGHZVGFGnuMmvK7PiEkTao3ZD7g4q9Ycz3MLtJHM6s66WOc5HtWsPKomcoNuxl5x4JBDw61mEJhnuCx06iR0xsNvc7Ui5opxfmS4uljWeQuIhhM+BQk1nJpu0XFV0s2N105Fcoj6SDpYZVseD9KO290eI3kEUzpDEMRrj0pEgyxCgnbO/c9zSzmpqNJMbQ9XfIKy3MEdtsjiMTOXWRInmZ9K6lxk6QNv3ZFR7S24bPbSq9wSy9UqVRHQhiE1AN5IDFDjbAPnKXFduqlVZgpIJAOASu4J98eK5vMSckkk+ScmqzS4icX7Y38t8YBhu4CwzKUuIteAGkt2MmhvHrQsPuMeaPTwWd1L1OiguJY7iZ0W5M6f8LSq3YaHEmwTJ2zmvMNR96z1D71OQ8Ryt70W/CEDfPPeLMqglT07ddOsHuMuxAI/YfaqvHOa1uItGJtWoH4kkcgwM9m6KyDx+r3pYeZjjJJwMDJ7D2+1a6qkdDVZ80xKqKFmj6YYIQ0UujqEFtPUiyu4BGG2JJ8muXE7m2uenmd06UaxDVB3C6iCxWVssc9wB9qW1702cK5EMsSySXEUPUjknRGV2Zooch5DoU4GzY8nSaBnLhttJbsHt7yJGdSASXjLK2xHxI9JG3fsCKucWu5jZzmV1lkuZkeaRZI2GIgwQDQ2TqZsnbbSKG8f4or21tEsxl6IfOpSNJcrnSSfkwqgKAPJ7k0AY07ENPBLj8vw26nG0krx20bfqCkPJKBkftCg/el2ysnmkWOJS7scKo7k+w+tFeDcfUSwi7Vp7eHVpiGABqHsdjvgnPtRWbj9lDGr2sQNz1Op1HTCoDqOhRrI9OVUbfpz5qkk/YnovNwOH8rb9X0xraGXOoJqnmldQudJyQqdiP0/zQS74GZbO1khjy7dWNwu5bpMpDEe+l8fxRDgn4g9GGON4+oEGgg6ShXX1FbSyn1JmQAgj5hVPiXN20Ytxp0NM5LKDkzvqwAQcAKFFa3CukrIWGjwSDsRsR/ijnMc6NBZBCpKwENjGQdbbHA74q7yrK00rLKEaNUeQhggGe4yxGVGSM104z0IZHjmswHQjJjclDkAgggYIIwaSi8b+Rt7E7FTFdbeLUyr7kD+9qZueeCW1q8cMBlaZR8bUPTlgCNP91njqym6dCrWDV9+CTgZMMg/9h+/tW3EOCvCkbSYBlXWq/qC+GI8ZqcWFg7FTFX4+DyNbtOuCkbBXwd11diR7HtmqeKKoZppqYr0Kw4SsNqYrjpnq2clzgRAlAd4maX5lYkLgDbfHmvPzVONCTs1xWK7w2rOwVAWY9gBkn/9vXMpUDNaxW6JntvWClAEBo4nOE4hEQ0gCNoA+n4giYljEG/aST4zud6A1nFAGzDPatcUWsOFqbaWeQkKhEaAYy8jgtgk/pCgk+dxQwrToDWpWQKuWfB5ZUkeNdSxDU+4BAHc4JycdzgHFJIClUzWSK1xQAy8F5qSK0kt5I9Yd0YEbEKCDIucZwwC/wBUzQfiXbaNDQyaTIZDqKvnIwB27LtivNQK63FqyHDgg4B39juDW0fNJKkZuEX07cJHx4v+on/yFOH4s5TjEhXuBGRtnfSKXeVeFNcXcUasiHUGy5wvpIPf3op+JnERLxOV0YHTpXIO2UABwfO9Jfp9j/mhk5u5gntoLGDqN1HjMs5PnrbaT9hmuvMvAEu+YPyz6xEYo1VkA9A6Y0k+MZrzS+4nJMQ0rs5AwCxztvtRzifOksqRFWeOZUVJGU4EnS/4298irzTJwrge5dsokk4pAgk6a2cmrqYDa4ipB9vm7felA8E+JoE8B9AfV1ML6hnTkj5h5FXIOaXWC6BLNPd4V5GP6AdTD7sQAfoKocvcMa4uY41jaTJyVB0nA3Y6jsowNzUNptJFJNdC13JdSRCJri3ZAqp/zRg6UyVUnZiBnYGgkvDCsioSpLkAaHV+5wPlP+Kd25KgldJkXRAts88qJL1N0do1VHYD52wN+2GqhxG2t+HX0TNG5ZIopulrBCTEB9Lkj1IDg/z3ocfkE/gM3EEUD8RigVAbG20LIExKzyGGGVi2STuXx7ZpN4vy6ILeCYzo3XXWiBW1YyyMTkYGGXT3371vwTmPRNO0+WS6jdJsbseoeoHAOxIcKce1WP8AXUzHE4SZFSVERkRVTqrpyAF9IHcAYwam0CsOxcuR2lmZzp68MENwX14eOWeRTDFo7aeiGY5ByWPbFd+Jfh4ovLzVoRGANshYrg3EiRwkkAgJqZgAe4XPbelJuZHnMUdy5MCFNelQHYRgRqWxgswjGkFjsKKcT/FG7klkYdJdbhh8JGZOmW6RDY+aMHAP0pOitgCfl11meLVEzR/MRKoQHsV1MQCQdjj2NFOCcm/mILzBJntghRFKssmS2tRpzkhRqGD4NCrvj8zzSTatDykl+mNAOrBIwu2M+PfNWeEc2XFs7PG2HZxJrIy2pQ6jf7O2R9qQbGPmzl6Ozt7e3MhKGfXI+A2C8FuzFQMaguWA8nFS95PghjuOm0ksidGLS6AaHudLLjSx1MF1rjwRQ/i3GHmsLeRwhMU5jxg6SI4bdV1b7nA398V04TzqetdSzaQ87JMPSWTWhORp1A4KM4G43xvVJ7onfTTjfK8cVvP0iZGt5kUvt60lV/CswwrRkg+zHNceD8cigspY9BE8nUXOkEOkiCMAsd10/EOB3JHtWb/mKFIZlsw0XXmVgASNEcaOg3JJ9bOxxk4AxRvgvLNxLBFILidNsupAOlCpKGMasnVgKNQGSRVJW/xE3S/IVv8ASU7WqXMatIjdQtpU/DERA9Z7b5z/AAau2vIzGPUzDU6wGMA9muWIXXkZ2VWY4+lErjnOWzWax0pII3mjMmSGYsXQnbbya78H56hYMs8SpkRAMpckiJRCAMbqQhYqR+qrgvHYm5gDg/JMs80iAjTC2l3Hbvg6cjJI3P8AFb84WpRLdWOWRZIifcRSFVP9YonZc5wwhoLdXSOZ1Mkkj6mG+Gxgb5QDvuCTVfnm/WaKCUKQZGncHP6TJsMe9VjDF49Fby2G+P8AKtunDRNGnxRGjDSd1JxljvXnd5w+WMKZEZQ24LDGftWBxKT97dgMZOCB2B+lXuOc0TXaoJSCIxhcDG1ZzlGW+FxTQHqVk1isSyUY5Z5gNpKzhQweJ4mBJHplGk4I7H2NB6zimhMa4OeiodOijROsSCMlsKIG6i5PdssSWB75oDxXij3MzzStl5GLMe3f29gBtVKpmm230EkuEzWKlSpGSpUqUASsisVKAC3D+KqtvLBICVciRCO6SICoO/6SpZSPsfFCyawDWKANxTXbfiLcJjSI9kVDlSdXTEYjZt/mTQuMbDf3pTrIqlJrgqT6dJnLMWO5JyT5JPk1z00fYBOHR4GDPO+pvOmJYwB9suzf1Vvmyzia4hhtdLsEWMmMAB2LEKdvJBX+6rDViTFUUS4txMzdMBdKQoI1HftuST7k5NW+K8ozQyJHjWzBc6d0DOcKuobEnvR245RktYJY5sHqIr7b6WWRVO/2aqj45q0K0xCqVuiZIAGc1YvuHSQsFlRkYjOGGDg9jWVeyypUrvBbs7BVUsx7ADJNZhtGZ9CjLZxjzn2ooDgtdHhIxkEZGRkd6LcrcKE19DFIPSX9Y86VyzD+gazd3DXt73A6siogOyqrHSq4HYAY7VSjq2LLdAbTWpp557jVIo48etJpUU9NYy0aBUyAoHpLhsZye580o3PD3jCM6FVlXWhIwGXJGR/IxRKNME7VlOpRO14FLJE0qrmNXWMnIHqkzpUAnJJwe1duP8F6FxJEmpxCdDtjbWgAkxjbAbI/qpoLA4FXL3hbRrG5wVlXUrDscHSR9wdiPqKPcE5QLwC5lIEW7FdwzRo8cLuGGykM4xnvpatuOcJeK1MG7m3vbiPYeFSLUfoPSDQ1QWKYrIWnPlrlmIxJcS+olbiVI9ipW0TV6x3IaQgAeQpqla8pE3NtHJImLgCQlMkpGQXLn0gZ0BzgZxppBYtFa1xXrlvyTBNpUL6LaeIyKNUjFZoVmkh1bHAZTucY1NjvgqHFeVoIrlo3mMY0LINQVd5Bq0gaicLkDPfIO1VixZIXm4Y4iE2g9IsUDn5SwGSB9hisxcKkbp6UY9YkR/8AnKnBA/nanXgE8ccXDGlMYjE1zrMgDLpHSJ2ORk9gcfqoh+YhuBbTSFBM0cKwhQU0yLcuZSFjARcLg+o+PrVxggcxXisWktbOMA6mnnXGnUe0GfT5xRu45aHDTFdzSagsjdNUQDJ0syHvtuAT7bVX4zxtYjFPbrgC6u2UFtjnpb7D5cE7Y81vaPLfwmWfSYrcOFBJLMQhcqu4GwCd+wOK2ilz2Q2/oqjn/SkY6SsyhGJYnaWMaFfY4Ix4ruvND3kUusZZUy2Nsl5UOw8AADb7105Z5TllkkEqRwiAqrjQC2X3Azn2INDuEXLq12NQBjUKCAB2lUeKFKapyemKotaAvKsQa+t1PmVB/kUycX+Lxt4pw0w6nSVS2MZwF39hQXka0d+IW/TUsUdXIHgKQSat8f480PF57iHSWWVipIBA8Z+9RF1HfLKe5fQ2iO0SXiAt4VRrOF9Dgk5Jwh7+xzvSs3Liw2lvdh5C8rjSoTZWRhnU2fPj3oXwnmZ4ppJGGoTKyyjtqD7n+c71mPmqbWhkZpY43DiNj6cr8u39U35IvolB+hzvbGOPjrlHAPUYGMA5GYSxbPbGrIpC4dbxN87yB8jSI4wxP+RiinLnFzJxNJZW9UsjaifeQMo/jJFX+TOFsrXLBmWaLTGqBgjZdyrMWPyooBJI9x70lUq/0f6groRy6mC3cxQZYnHpA9yNWB3pv4FzTZRW9sJWRmRIkcGIyEKJp3lUZQjdGTt/FEJ+YLWGB5o2VizXEgAYammkJt41ZB3VY9T77er3ryLNJvFiX5oc+H8w2kVpFHmQvHcNclVQAMyhVhXUTsoGonbzRDiPMlqrXFuxmaK6uhcPJHIAvTZmbSF0sTmNhkHfUozsorzsNULVnmy6HKPnNXjitTmOAGNJH3YtFC7yqAoHpZixLYzltPYCuPG+LPNbNPupnvLh8A42dIcrkdxuAaUwaI8S4sJI4Y0XQkKkAZyWZzqkkJx3JwMeAqipsqgkObAkkJjQ9KGJodDHd1l19UkgYBYu3YbYX2rjcc6XTrpaZjupUn5k0a9IUjGkepu1AKlIApNx+VohHrIUO0jEE6nd9OWc59RwAB/91UgQu6jPzEDJz52+/mq1bI+CCNiKYqGfnK0mtmWzkVMWpZdcYbDtJpdiS3c40jb2pcEpwBk7ZIHgZxk/4q1dccmkiEUkjMisXCk59TAKWydySAPNUQabfwPgcvx/4fbf9Wf/ALQVa4ZzWsEUUaoSFEpk1HZmmUICBjsoCnB7nND/AM4j2SxscPFKzKMbMsgUNv4IZQd/ehbRkd6vJx2iatUxlP4gXBdWJXZg7hVCCRlJIZ8Dc9v6FcuAuWju3J7opJ+rSIf870vAVbivXETRL8rkM2BudOcD7eaa8jbuQOK9DldcsflbOK6glkEsiqML3OvAI23pM4nZyxPpmVlc+r1dznzXVeNzDT8RvTjG+3p7bVpxfi8lzJ1Jm1NgDP0HYU/JKMlpCimnso6qmaxUrAs2VsGrF3xB5W1O2psYJ8nHv71VqUAb6611VipQBnFQitl70Z4hyy0Vus3UicEqGVCS0ZcMyhjpCnZTnSTg7GgAJmpmuiREkADJJwAB3+gqxxHhkkEhimjaORcZVhgjO4z/ABQBSqVfuuGNEyLIApdVf3IVwCCR3G2/8irn+l5evJDhA0ILuzMFQLthtR2wcrj31imAFArIWjvHeXGhleOON2ECjrNpJUOApk3GygE4/j60y8rcmxiCC5nGRI8fpIHTaOWYW2kg+rUy9ZwR2CAjcU0rE3R57WyivSLz8OY4rSbUxMsLSys0cZc6ItEPTzkL87ZLD9rb7UncRsYEgjMcmqRsahqBxtvsFwN9tzmni0CknwxNwVY1tWaUf7ga2Gk/DTUUDEnY5AY4HbFH+ZLZbu+it4pU9K9PqM2oHDOy+oDc6dOw87VzvYA//wDPUIjlrQD4jFUz1Jt2Iwdsdqs3NhPZRx3TxwAJLtGqYJI1qr698jIzjPtWqjr+iLOEvKKxtCEKTBfiTtnSpUydIKAdzg5H3oqnLMcMUoRczH1A99KdQqowfovf60u2vObJHEoUenaTIHxFWTqqMncYOar33Oc0kzSDSupQmkbqADqA3+vmrz8a4iHGb0LtSpUrkNyVKlSgCVKlSgDIqGsVKAO9qoLqD2JAP8nFehficxjRox8rXUiqo2WNLQdGNFXx8zMT5OKlSrj7JfRP5WH++ts7j8xFn6/EWnCe6RLa5cQQtIt30DJImt2EjXWo5bt6QigDtpzUqVKBmnM9nD1+LyPFre3lSOPLEKA+qEbDuVCgj7V35nuDHbXDDvJHw2JthuBAZT48lV/qpUpiL/FbqM3c1tJG7rfXgd/ilQojIGkADyHbcn9vtS3w/mZ2mhjZV6dpmQKNjJ+UWZ4VkPkDGNgPmPk5rFSmOgNxXmq7uMia4lcYOxY6fOdgcb0MtINbhc4ycZ/upUqVtj4hp4Jxwtfx9RFxHE1ugQaNAUMA42PqySc+5qpzVzlJeRxoyBFUknBJ1H1KDv7CpUrfJ4smtiwa1qVKwL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8" name="Picture 18" descr="http://t0.gstatic.com/images?q=tbn:ANd9GcQ0G22JKYnXtAp-DFJAbBCsGKsaQKv06nbWUdQmzc1opa9Q2oPEc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96000" y="2286000"/>
            <a:ext cx="1630245" cy="990600"/>
          </a:xfrm>
          <a:prstGeom prst="rect">
            <a:avLst/>
          </a:prstGeom>
          <a:noFill/>
        </p:spPr>
      </p:pic>
      <p:pic>
        <p:nvPicPr>
          <p:cNvPr id="10262" name="Picture 22" descr="http://t0.gstatic.com/images?q=tbn:ANd9GcT7UfTz6I8CrnkcDnfZcdjr8wkN9dUOnVIvRwxjPGmG94QGp2VN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47800" y="3200400"/>
            <a:ext cx="1415143" cy="12382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95400" y="2438400"/>
            <a:ext cx="2133600" cy="762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Problems in everyday life…</a:t>
            </a:r>
            <a:endParaRPr lang="en-US" dirty="0"/>
          </a:p>
        </p:txBody>
      </p:sp>
      <p:pic>
        <p:nvPicPr>
          <p:cNvPr id="10268" name="Picture 28" descr="http://t3.gstatic.com/images?q=tbn:ANd9GcT2pG6KLCrTK9e6N2GdcTUUjjCUr1KK9K5Wwe5mVzDwmBw4DjnCJ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15200" y="2819400"/>
            <a:ext cx="1219199" cy="10668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895600" y="4572000"/>
            <a:ext cx="624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Mathematically proficient students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make assumptions and approximations to simplify a situation, realizing these may need revision later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interpret mathematical results in the context of the situation and reflect on whether they make sense</a:t>
            </a:r>
            <a:endParaRPr lang="en-US" dirty="0"/>
          </a:p>
        </p:txBody>
      </p:sp>
      <p:pic>
        <p:nvPicPr>
          <p:cNvPr id="10242" name="Picture 2" descr="http://tandrageemaths.files.wordpress.com/2009/08/t048529a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6600" y="3581400"/>
            <a:ext cx="1776984" cy="1242646"/>
          </a:xfrm>
          <a:prstGeom prst="rect">
            <a:avLst/>
          </a:prstGeom>
          <a:noFill/>
        </p:spPr>
      </p:pic>
      <p:sp>
        <p:nvSpPr>
          <p:cNvPr id="17" name="Right Arrow 16"/>
          <p:cNvSpPr/>
          <p:nvPr/>
        </p:nvSpPr>
        <p:spPr>
          <a:xfrm>
            <a:off x="2819400" y="2895600"/>
            <a:ext cx="3200400" cy="1066800"/>
          </a:xfrm>
          <a:prstGeom prst="rightArrow">
            <a:avLst/>
          </a:prstGeom>
          <a:solidFill>
            <a:srgbClr val="A2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…reasoned using mathematical methods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60134" y="1143001"/>
            <a:ext cx="377906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7467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5: Use appropriate tools strategically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38600" y="1066800"/>
            <a:ext cx="4572000" cy="54102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lang="en-US" sz="2400" dirty="0" smtClean="0"/>
              <a:t>Proficient students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2400" dirty="0"/>
              <a:t>a</a:t>
            </a:r>
            <a:r>
              <a:rPr lang="en-US" sz="2400" dirty="0" smtClean="0"/>
              <a:t>re sufficiently familiar with appropriate tools to decide when each tool is helpful, knowing both the benefit and limitations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2400" dirty="0"/>
              <a:t>d</a:t>
            </a:r>
            <a:r>
              <a:rPr lang="en-US" sz="2400" dirty="0" smtClean="0"/>
              <a:t>etect </a:t>
            </a:r>
            <a:r>
              <a:rPr kumimoji="0" lang="en-US" sz="24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errors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2400" dirty="0"/>
              <a:t>i</a:t>
            </a:r>
            <a:r>
              <a:rPr lang="en-US" sz="2400" dirty="0" smtClean="0"/>
              <a:t>dentify relevant external mathematical resources, and use them to pose or solve problems</a:t>
            </a:r>
            <a:endParaRPr kumimoji="0" lang="en-US" sz="24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5" name="Picture 3" descr="http://t3.gstatic.com/images?q=tbn:ANd9GcT7ob00XJHMBDbcUtGoGqToL2PyrG7ESh1y8whIkloQqlDDy5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00200"/>
            <a:ext cx="1371600" cy="1108253"/>
          </a:xfrm>
          <a:prstGeom prst="rect">
            <a:avLst/>
          </a:prstGeom>
          <a:noFill/>
        </p:spPr>
      </p:pic>
      <p:pic>
        <p:nvPicPr>
          <p:cNvPr id="8197" name="Picture 5" descr="http://t0.gstatic.com/images?q=tbn:ANd9GcQB-vHO9_a9LEsz902rMimKaS8NCBkr3CttAJDMwsEhCLoZF4m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2895600"/>
            <a:ext cx="1143000" cy="762000"/>
          </a:xfrm>
          <a:prstGeom prst="rect">
            <a:avLst/>
          </a:prstGeom>
          <a:noFill/>
        </p:spPr>
      </p:pic>
      <p:pic>
        <p:nvPicPr>
          <p:cNvPr id="8199" name="Picture 7" descr="http://t2.gstatic.com/images?q=tbn:ANd9GcSbRpbr7bm-UhIZTTP2ozkVxyL9ENyOGm17rPSvDXTnTob7JL_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79130" y="3081860"/>
            <a:ext cx="1371600" cy="751438"/>
          </a:xfrm>
          <a:prstGeom prst="rect">
            <a:avLst/>
          </a:prstGeom>
          <a:noFill/>
        </p:spPr>
      </p:pic>
      <p:pic>
        <p:nvPicPr>
          <p:cNvPr id="8203" name="Picture 11" descr="http://upload.wikimedia.org/wikipedia/commons/thumb/5/50/OpenOffice.org_Calc.png/420px-OpenOffice.org_Calc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352" y="3810000"/>
            <a:ext cx="2100648" cy="1295400"/>
          </a:xfrm>
          <a:prstGeom prst="rect">
            <a:avLst/>
          </a:prstGeom>
          <a:noFill/>
        </p:spPr>
      </p:pic>
      <p:pic>
        <p:nvPicPr>
          <p:cNvPr id="8205" name="Picture 13" descr="http://t3.gstatic.com/images?q=tbn:ANd9GcRcSMKS1TdsNWnMMaA_AqQJGMivDAY6KxMC3jhGikuYim9f4rzCA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5406" y="1371600"/>
            <a:ext cx="732194" cy="1066800"/>
          </a:xfrm>
          <a:prstGeom prst="rect">
            <a:avLst/>
          </a:prstGeom>
          <a:noFill/>
        </p:spPr>
      </p:pic>
      <p:pic>
        <p:nvPicPr>
          <p:cNvPr id="8207" name="Picture 15" descr="http://t1.gstatic.com/images?q=tbn:ANd9GcT2cOMKzlqPDY_2N0l_LTkmHWKL_OSHTEjUFwrFgPuhWfX30rZoQQ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95600" y="1447800"/>
            <a:ext cx="1272557" cy="1233488"/>
          </a:xfrm>
          <a:prstGeom prst="rect">
            <a:avLst/>
          </a:prstGeom>
          <a:noFill/>
        </p:spPr>
      </p:pic>
      <p:pic>
        <p:nvPicPr>
          <p:cNvPr id="8209" name="Picture 17" descr="http://t3.gstatic.com/images?q=tbn:ANd9GcRSdTyyBl-f6ZC4VwEMuXrjJSIcZ4K-qi7MAm3udXoLb_XHT109y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38403" y="4191000"/>
            <a:ext cx="1600200" cy="1400176"/>
          </a:xfrm>
          <a:prstGeom prst="rect">
            <a:avLst/>
          </a:prstGeom>
          <a:noFill/>
        </p:spPr>
      </p:pic>
      <p:pic>
        <p:nvPicPr>
          <p:cNvPr id="8211" name="Picture 19" descr="http://t2.gstatic.com/images?q=tbn:ANd9GcQwg95Iv1O5Ank1UVh6FkQBvNSntBpdoWoGzeg3abxyVnHpA4Jr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401" y="5177897"/>
            <a:ext cx="2206296" cy="1646237"/>
          </a:xfrm>
          <a:prstGeom prst="rect">
            <a:avLst/>
          </a:prstGeom>
          <a:noFill/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7467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6: Attend to precision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183880" cy="31242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70000" lnSpcReduction="2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Mathematically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proficient students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communicate</a:t>
            </a:r>
            <a:r>
              <a:rPr lang="en-US" sz="3200" dirty="0" smtClean="0"/>
              <a:t> precisely to others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use clear definitions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state the meaning of the symbols they use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specify units of measurement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label the axes to clarify correspondence with problem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calculate accurately and efficiently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express numerical answers with an appropriate degree of precision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362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992" y="3962400"/>
            <a:ext cx="8228165" cy="26574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4932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Comic: </a:t>
            </a:r>
            <a:r>
              <a:rPr lang="en-US" sz="1200" dirty="0" smtClean="0">
                <a:hlinkClick r:id="rId4"/>
              </a:rPr>
              <a:t>http://forums.xkcd.com/viewtopic.php?f=7&amp;t=66819</a:t>
            </a:r>
            <a:endParaRPr lang="en-US" sz="12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7467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MP 7: Look for and make use of structure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19200"/>
            <a:ext cx="8183880" cy="2971800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lnSpcReduction="1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Mathematically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proficient students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/>
              <a:t>l</a:t>
            </a:r>
            <a:r>
              <a:rPr lang="en-US" sz="3200" baseline="0" dirty="0" smtClean="0"/>
              <a:t>ook</a:t>
            </a:r>
            <a:r>
              <a:rPr lang="en-US" sz="3200" dirty="0" smtClean="0"/>
              <a:t> closely to discern a pattern or structure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step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back for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overview and shift perspective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lang="en-US" sz="3200" dirty="0"/>
              <a:t>s</a:t>
            </a:r>
            <a:r>
              <a:rPr lang="en-US" sz="3200" dirty="0" smtClean="0"/>
              <a:t>ee complicated things as single objects, or as composed of several objects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0" name="Picture 2" descr="http://wirednewyork.com/images/bridges/hell-gate-bridge/hell_gate_bridge_triborough_7apr02.jpg"/>
          <p:cNvPicPr>
            <a:picLocks noChangeAspect="1" noChangeArrowheads="1"/>
          </p:cNvPicPr>
          <p:nvPr/>
        </p:nvPicPr>
        <p:blipFill>
          <a:blip r:embed="rId3" cstate="print"/>
          <a:srcRect b="40816"/>
          <a:stretch>
            <a:fillRect/>
          </a:stretch>
        </p:blipFill>
        <p:spPr bwMode="auto">
          <a:xfrm>
            <a:off x="1981200" y="4114800"/>
            <a:ext cx="4978400" cy="2209800"/>
          </a:xfrm>
          <a:prstGeom prst="rect">
            <a:avLst/>
          </a:prstGeom>
          <a:noFill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5867400" y="6553200"/>
            <a:ext cx="3276600" cy="304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Institute for Mathematics &amp; Education 2011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SSM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</TotalTime>
  <Words>637</Words>
  <Application>Microsoft Office PowerPoint</Application>
  <PresentationFormat>On-screen Show (4:3)</PresentationFormat>
  <Paragraphs>138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Standards for Mathematical Practice</vt:lpstr>
      <vt:lpstr>Standards for Mathematical Practice</vt:lpstr>
      <vt:lpstr>MP 1: Make sense of problems and persevere in solving them.</vt:lpstr>
      <vt:lpstr>MP 2: Reason abstractly and quantitatively</vt:lpstr>
      <vt:lpstr>MP 3: Construct viable arguments and critique the reasoning of others</vt:lpstr>
      <vt:lpstr>MP 4: Model with mathematics</vt:lpstr>
      <vt:lpstr>MP 5: Use appropriate tools strategically </vt:lpstr>
      <vt:lpstr>MP 6: Attend to precision</vt:lpstr>
      <vt:lpstr>MP 7: Look for and make use of structure</vt:lpstr>
      <vt:lpstr>MP 8: Look for and express regularity in repeated reasoning</vt:lpstr>
      <vt:lpstr>Standards for Mathematical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Domain/Session Title</dc:title>
  <dc:creator>Andrew Horrigan</dc:creator>
  <cp:lastModifiedBy>Ellen</cp:lastModifiedBy>
  <cp:revision>84</cp:revision>
  <dcterms:created xsi:type="dcterms:W3CDTF">2012-03-07T16:46:07Z</dcterms:created>
  <dcterms:modified xsi:type="dcterms:W3CDTF">2012-09-18T21:42:08Z</dcterms:modified>
</cp:coreProperties>
</file>